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1" r:id="rId5"/>
    <p:sldId id="270" r:id="rId6"/>
    <p:sldId id="259" r:id="rId7"/>
    <p:sldId id="265" r:id="rId8"/>
    <p:sldId id="266" r:id="rId9"/>
    <p:sldId id="267" r:id="rId10"/>
    <p:sldId id="304" r:id="rId11"/>
    <p:sldId id="305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03" r:id="rId31"/>
    <p:sldId id="302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63" r:id="rId46"/>
    <p:sldId id="260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45"/>
    <a:srgbClr val="AA8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4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E9A38-3265-4C6A-9158-D459F48F7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D48BA7-6539-4752-A581-EC2CB20F0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9829E-4148-444B-94D0-906925B7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369F11-2E8E-4876-931B-7E356DF4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24564F-9FB8-4CDC-9560-C36094EF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67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A3B44-EA96-4770-B900-BA8E68DC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E110EF-B30A-46B6-9C01-D80BC5E2B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8861D-5432-4F35-A8CB-16FE7CE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D7716C-99DB-4C8A-B400-D938A923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CF614A-159B-450E-A247-29B8681A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80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EB48CD-849E-42E7-B9D6-ECE0F63C7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ED06DF-C3BC-416F-A243-AD2856203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BF1136-8316-42DC-B176-BE616481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856EEF-01C3-462B-8A87-2E66EC98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5A4BBA-4B0E-4D8B-BFD2-DE769120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07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DE9D5-B7A0-4CBF-9313-E72B5D7A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366725-2A55-4C92-BBE3-59F3E299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8A03A0-3A6C-47DC-9331-87A78701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D3F469-412C-4CBF-88D5-7C8CF216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EB9A71-E153-442D-9B0D-A5338805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68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45170-C76D-4AAB-9A08-9BDBCECB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DFFCFB-E14A-4238-9DB7-C6FF1B86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A2BC86-28B6-433F-9CAE-D27DF65D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B3E899-E424-4CD2-9658-9C542FCD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CD9E26-23D2-4F7B-9770-2538111C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42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0740F-E2EA-4C2C-A706-0B2120D1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8DD7A7-81E2-4F02-A82E-85A5DA8BF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077D2B-2096-4D9D-B0DE-833025ABF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0C2DA6-8CB9-433A-B29F-757F892C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F1F55C-FA7D-4C83-B947-8BDE230B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B8DACD-B3F0-4C2C-AD72-0CC3707B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5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E8160-EBB0-4265-A995-D95A3BFC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3B0865-B22C-4F11-9851-9895811A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799099-A020-4821-BFB2-AB1075F51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26A165-97E5-479E-91F2-56336F8EF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95FB9E-F4D1-4062-BE79-284DCCA35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27AD0D-B841-4889-9923-D030AE28F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AA10DE-FC1F-452F-9BB2-D374C6A1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25128EE-7076-4714-9AB6-625A89B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166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E3CA5-A63A-4331-8681-CB8BA043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DC8093-A9EA-49D4-B770-146120A2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DBBC0B-6490-4872-B072-833CDC4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D90EF2-0415-4049-A62A-CA249421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71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FB608E0-221A-45D8-AFE3-6696D961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19AB16-8E68-4FC5-A793-2A99F743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038766-99EC-4B2F-90D7-9B242B2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06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A61F2-5DAB-4330-91AE-D4F8F61A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ADE74B-AE8E-4D1C-AB76-AB99E1D9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680522-35B1-4CFE-91F6-C36DAC7E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335774-BABB-41DC-BA5C-662A317B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AEF05B-7419-4026-820A-0ED8D571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A1E04F-44B8-4764-AA92-C5EEF113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87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887BD-ED0A-4BD0-9084-223319166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7EB991-CB73-498D-B47B-4F8E8E811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F31708-54F8-4759-940E-23D279A55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86E3E2-33C8-4C6D-B752-4400333D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3CF92E-F771-427E-97EA-6B856975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FD4B8E-4EAE-4866-AA82-C50545D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53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C91585-8EE8-490D-AE8E-AE2836F1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6CEEA3-388C-4C08-BB47-59542ED22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A2AFCA-E62A-4252-8238-A56DD3E0E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BE2BB2-98AA-48C1-B895-53FFB2E3A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3A3956-1040-40BC-B6C5-4BA532D90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7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s://www.facebook.com/BandaSystem32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8.emf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jpg"/><Relationship Id="rId11" Type="http://schemas.openxmlformats.org/officeDocument/2006/relationships/image" Target="../media/image7.emf"/><Relationship Id="rId5" Type="http://schemas.openxmlformats.org/officeDocument/2006/relationships/image" Target="../media/image5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ursos.fabriciolima.ne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hyperlink" Target="https://www.dirceuresende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qlserversegur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s://www.facebook.com/BandaSystem32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9.jpg"/><Relationship Id="rId3" Type="http://schemas.openxmlformats.org/officeDocument/2006/relationships/image" Target="../media/image67.pn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image" Target="../media/image11.png"/><Relationship Id="rId10" Type="http://schemas.openxmlformats.org/officeDocument/2006/relationships/image" Target="../media/image8.e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FA70317-2C7B-49FD-8B73-1C9AD351B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87FADA8-BF28-41AE-9878-68FE6AE3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60" y="4859189"/>
            <a:ext cx="10720313" cy="918307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  <a:latin typeface="Myriad Pro" panose="020B0503030403020204" pitchFamily="34" charset="0"/>
              </a:rPr>
              <a:t>Segurança no SQL Server - Você está deixando a chave sob o tapete?</a:t>
            </a:r>
          </a:p>
        </p:txBody>
      </p:sp>
    </p:spTree>
    <p:extLst>
      <p:ext uri="{BB962C8B-B14F-4D97-AF65-F5344CB8AC3E}">
        <p14:creationId xmlns:p14="http://schemas.microsoft.com/office/powerpoint/2010/main" val="88837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0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LGPD – Lei Geral de Proteção de Dados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FD72BA4-0B16-4957-8190-3D68495C6725}"/>
              </a:ext>
            </a:extLst>
          </p:cNvPr>
          <p:cNvSpPr/>
          <p:nvPr/>
        </p:nvSpPr>
        <p:spPr>
          <a:xfrm>
            <a:off x="427864" y="1567382"/>
            <a:ext cx="1148761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Online e Offline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LGPD também será aplicada a processos offline, como compras em lojas físicas.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000" dirty="0"/>
          </a:p>
          <a:p>
            <a:r>
              <a:rPr lang="pt-BR" sz="2400" b="1" dirty="0"/>
              <a:t>Data </a:t>
            </a:r>
            <a:r>
              <a:rPr lang="pt-BR" sz="2400" b="1" dirty="0" err="1"/>
              <a:t>Protection</a:t>
            </a:r>
            <a:r>
              <a:rPr lang="pt-BR" sz="2400" b="1" dirty="0"/>
              <a:t> Officer (DPO)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Profissional exclusivo para a proteção dos dados (Não pode ser do time de </a:t>
            </a:r>
            <a:r>
              <a:rPr lang="pt-BR" sz="2000" dirty="0" err="1"/>
              <a:t>Compliance</a:t>
            </a:r>
            <a:r>
              <a:rPr lang="pt-BR" sz="2000" dirty="0"/>
              <a:t>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Responsável pelo cumprimento dessa nova lei, atender reclamações dos titulares e lidar com quaisquer problemas referentes à proteção de dados</a:t>
            </a:r>
          </a:p>
          <a:p>
            <a:endParaRPr lang="pt-BR" sz="2000" dirty="0"/>
          </a:p>
          <a:p>
            <a:r>
              <a:rPr lang="pt-BR" sz="2400" b="1" dirty="0"/>
              <a:t>Áreas Responsáveis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TI? Jurídico? NÃO!! LGPD afeta e é responsabilidade de TODOS OS SETORES DA EMPRESA!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000" dirty="0"/>
          </a:p>
          <a:p>
            <a:r>
              <a:rPr lang="pt-BR" sz="2400" b="1" dirty="0"/>
              <a:t>Empresas e/ou Profissionais Terceirizados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/>
              <a:t>  A Lei é aplicada para esses profissionais também! Fiquem ligados com terceirização.</a:t>
            </a:r>
          </a:p>
        </p:txBody>
      </p:sp>
    </p:spTree>
    <p:extLst>
      <p:ext uri="{BB962C8B-B14F-4D97-AF65-F5344CB8AC3E}">
        <p14:creationId xmlns:p14="http://schemas.microsoft.com/office/powerpoint/2010/main" val="417512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0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LGPD – Lei Geral de Proteção de Dados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FD72BA4-0B16-4957-8190-3D68495C6725}"/>
              </a:ext>
            </a:extLst>
          </p:cNvPr>
          <p:cNvSpPr/>
          <p:nvPr/>
        </p:nvSpPr>
        <p:spPr>
          <a:xfrm>
            <a:off x="427864" y="1501393"/>
            <a:ext cx="114876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Exceções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Dados públicos do titular (onde ele tenha ciência disso)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Tratamento de dados pessoais realizado por pessoa natural para fins exclusivamente particulares e não econômicos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Fins jornalísticos ou artísticos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Fins acadêmicos (neste caso, não se dispensa o consentimento)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Fins de segurança pública, defesa nacional, segurança do Estado ou atividades de investigação e repressão de infrações penais ou dados em trânsito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Proteção ao crédito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Processo judicial, administrativo ou arbitral ou cumprimento de obrigações legais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Proteção da vida ou saúde (exclusivamente por profissionais da saúde)</a:t>
            </a:r>
          </a:p>
          <a:p>
            <a:pPr lvl="1"/>
            <a:endParaRPr lang="pt-BR" sz="2000" dirty="0"/>
          </a:p>
          <a:p>
            <a:r>
              <a:rPr lang="pt-BR" sz="2400" b="1" dirty="0"/>
              <a:t>Quando começa a valer 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Agosto de 2020</a:t>
            </a:r>
          </a:p>
        </p:txBody>
      </p:sp>
    </p:spTree>
    <p:extLst>
      <p:ext uri="{BB962C8B-B14F-4D97-AF65-F5344CB8AC3E}">
        <p14:creationId xmlns:p14="http://schemas.microsoft.com/office/powerpoint/2010/main" val="329668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3209B2-C490-4708-9013-89FD4A14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0"/>
            <a:ext cx="12192000" cy="685465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0D65115-D43B-49D4-9C49-BD2E7B96BC3E}"/>
              </a:ext>
            </a:extLst>
          </p:cNvPr>
          <p:cNvSpPr txBox="1"/>
          <p:nvPr/>
        </p:nvSpPr>
        <p:spPr>
          <a:xfrm>
            <a:off x="594479" y="319186"/>
            <a:ext cx="1083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>
                <a:solidFill>
                  <a:srgbClr val="00B050"/>
                </a:solidFill>
                <a:latin typeface="Myriad Pro" panose="020B0503030403020204"/>
                <a:ea typeface="Roboto" pitchFamily="2" charset="0"/>
              </a:rPr>
              <a:t>O quão perigosa é uma falha de segurança?</a:t>
            </a:r>
            <a:endParaRPr lang="pt-BR" sz="3600" b="1" dirty="0">
              <a:solidFill>
                <a:srgbClr val="00B050"/>
              </a:solidFill>
              <a:latin typeface="Myriad Pro" panose="020B0503030403020204"/>
              <a:ea typeface="Roboto" pitchFamily="2" charset="0"/>
            </a:endParaRPr>
          </a:p>
        </p:txBody>
      </p:sp>
      <p:pic>
        <p:nvPicPr>
          <p:cNvPr id="12" name="Picture 2" descr="Resultado de imagem para wannacry">
            <a:extLst>
              <a:ext uri="{FF2B5EF4-FFF2-40B4-BE49-F238E27FC236}">
                <a16:creationId xmlns:a16="http://schemas.microsoft.com/office/drawing/2014/main" id="{2C086F87-00BE-4B80-9067-738583BF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46" y="1621570"/>
            <a:ext cx="3455139" cy="251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m para systems offline">
            <a:extLst>
              <a:ext uri="{FF2B5EF4-FFF2-40B4-BE49-F238E27FC236}">
                <a16:creationId xmlns:a16="http://schemas.microsoft.com/office/drawing/2014/main" id="{C6D2E7E1-B40A-40AD-AC8C-D00B3008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114" y="3234379"/>
            <a:ext cx="3354913" cy="223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esultado de imagem para system hacked images">
            <a:extLst>
              <a:ext uri="{FF2B5EF4-FFF2-40B4-BE49-F238E27FC236}">
                <a16:creationId xmlns:a16="http://schemas.microsoft.com/office/drawing/2014/main" id="{8BF531E6-D9EF-4729-835A-2CB24F9BE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77" y="1743563"/>
            <a:ext cx="3455139" cy="22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Resultado de imagem para system hacked images">
            <a:extLst>
              <a:ext uri="{FF2B5EF4-FFF2-40B4-BE49-F238E27FC236}">
                <a16:creationId xmlns:a16="http://schemas.microsoft.com/office/drawing/2014/main" id="{9CF5E60C-39D2-4820-8000-7E2A1198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901" y="3669046"/>
            <a:ext cx="3368054" cy="175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11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Sistema operacional / Arquitetura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5" name="Picture 2" descr="Resultado de imagem para windows server 2000">
            <a:extLst>
              <a:ext uri="{FF2B5EF4-FFF2-40B4-BE49-F238E27FC236}">
                <a16:creationId xmlns:a16="http://schemas.microsoft.com/office/drawing/2014/main" id="{51E479A7-29BD-473A-8904-32B7C5EA2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08" y="1689903"/>
            <a:ext cx="2776756" cy="208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m para sql server 2000">
            <a:extLst>
              <a:ext uri="{FF2B5EF4-FFF2-40B4-BE49-F238E27FC236}">
                <a16:creationId xmlns:a16="http://schemas.microsoft.com/office/drawing/2014/main" id="{27EC0B35-4920-40AA-A669-68405A2C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04" y="1874133"/>
            <a:ext cx="4419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m para windows update">
            <a:extLst>
              <a:ext uri="{FF2B5EF4-FFF2-40B4-BE49-F238E27FC236}">
                <a16:creationId xmlns:a16="http://schemas.microsoft.com/office/drawing/2014/main" id="{1C43F446-A174-48BB-9448-16E0AD59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07" y="3988098"/>
            <a:ext cx="4127384" cy="17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sultado de imagem para wannacry">
            <a:extLst>
              <a:ext uri="{FF2B5EF4-FFF2-40B4-BE49-F238E27FC236}">
                <a16:creationId xmlns:a16="http://schemas.microsoft.com/office/drawing/2014/main" id="{04B55341-9EFF-4AFB-9251-10C486E5E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103" y="3878217"/>
            <a:ext cx="2867929" cy="216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3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Sistema operacional / Arquitetura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4" descr="Resultado de imagem para firewall disabled">
            <a:extLst>
              <a:ext uri="{FF2B5EF4-FFF2-40B4-BE49-F238E27FC236}">
                <a16:creationId xmlns:a16="http://schemas.microsoft.com/office/drawing/2014/main" id="{4138F1CD-A648-4B01-A370-DE54E84DD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33" y="1698462"/>
            <a:ext cx="34956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m para sql server default port">
            <a:extLst>
              <a:ext uri="{FF2B5EF4-FFF2-40B4-BE49-F238E27FC236}">
                <a16:creationId xmlns:a16="http://schemas.microsoft.com/office/drawing/2014/main" id="{2B1274FF-AB98-4E14-AA6E-6752ED25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22" y="3517861"/>
            <a:ext cx="3214014" cy="248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esultado de imagem para sql server service user">
            <a:extLst>
              <a:ext uri="{FF2B5EF4-FFF2-40B4-BE49-F238E27FC236}">
                <a16:creationId xmlns:a16="http://schemas.microsoft.com/office/drawing/2014/main" id="{1760F550-F6A5-4457-9134-4375F031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308" y="1511716"/>
            <a:ext cx="5957054" cy="446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8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Sistema operacional / Arquitetura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2" descr="Resultado de imagem para windows rdp brute force">
            <a:extLst>
              <a:ext uri="{FF2B5EF4-FFF2-40B4-BE49-F238E27FC236}">
                <a16:creationId xmlns:a16="http://schemas.microsoft.com/office/drawing/2014/main" id="{591331AB-9E96-4F70-A323-391333F7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" y="1574433"/>
            <a:ext cx="3991312" cy="242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m para windows rdp brute force">
            <a:extLst>
              <a:ext uri="{FF2B5EF4-FFF2-40B4-BE49-F238E27FC236}">
                <a16:creationId xmlns:a16="http://schemas.microsoft.com/office/drawing/2014/main" id="{4D3995E7-AB37-4B96-AA84-40C5FEA99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841" y="2956155"/>
            <a:ext cx="3107159" cy="312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D91C25-A424-4DC9-89ED-C692A3C77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341" y="1790763"/>
            <a:ext cx="5068086" cy="40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0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Sistema operacional / Arquitetura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F895406-C5F1-444A-BC96-8D0BB666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178" y="3777500"/>
            <a:ext cx="5054936" cy="231440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F09BED1-141D-445C-AF57-C2778A902CE1}"/>
              </a:ext>
            </a:extLst>
          </p:cNvPr>
          <p:cNvSpPr txBox="1"/>
          <p:nvPr/>
        </p:nvSpPr>
        <p:spPr>
          <a:xfrm>
            <a:off x="897673" y="2184024"/>
            <a:ext cx="468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Banco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Banco NÃO deve que estar visível para a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Anti-vírus</a:t>
            </a:r>
            <a:r>
              <a:rPr lang="pt-BR" dirty="0"/>
              <a:t> prejudica performance do banco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Firewall funciona no modo </a:t>
            </a:r>
            <a:r>
              <a:rPr lang="pt-BR" dirty="0" err="1"/>
              <a:t>Whitelist</a:t>
            </a:r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Somente DBA acessa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0DDB52-DDDD-41CE-813A-CC7B9FAA6803}"/>
              </a:ext>
            </a:extLst>
          </p:cNvPr>
          <p:cNvSpPr txBox="1"/>
          <p:nvPr/>
        </p:nvSpPr>
        <p:spPr>
          <a:xfrm>
            <a:off x="6396398" y="2184024"/>
            <a:ext cx="4682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Aplicação tem que estar visível para a Web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Aplicação deve ter </a:t>
            </a:r>
            <a:r>
              <a:rPr lang="pt-BR" dirty="0" err="1"/>
              <a:t>anti-vírus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Firewall funciona no modo </a:t>
            </a:r>
            <a:r>
              <a:rPr lang="pt-BR" dirty="0" err="1"/>
              <a:t>Blacklist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Somente desenvolvedor acessa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94C473A-610D-4C56-8445-2CC2E4954978}"/>
              </a:ext>
            </a:extLst>
          </p:cNvPr>
          <p:cNvSpPr txBox="1"/>
          <p:nvPr/>
        </p:nvSpPr>
        <p:spPr>
          <a:xfrm>
            <a:off x="366138" y="1584156"/>
            <a:ext cx="814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Banco e Aplicação no mesmo servidor ?!</a:t>
            </a:r>
          </a:p>
        </p:txBody>
      </p:sp>
    </p:spTree>
    <p:extLst>
      <p:ext uri="{BB962C8B-B14F-4D97-AF65-F5344CB8AC3E}">
        <p14:creationId xmlns:p14="http://schemas.microsoft.com/office/powerpoint/2010/main" val="3513228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Sistema operacional / Arquitetura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2FBB55-6E6B-4E65-ACEF-C27775347A7D}"/>
              </a:ext>
            </a:extLst>
          </p:cNvPr>
          <p:cNvSpPr txBox="1"/>
          <p:nvPr/>
        </p:nvSpPr>
        <p:spPr>
          <a:xfrm>
            <a:off x="519065" y="1685102"/>
            <a:ext cx="838174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Cuidado com as extensões padrão (</a:t>
            </a:r>
            <a:r>
              <a:rPr lang="pt-BR" sz="2000" dirty="0" err="1"/>
              <a:t>Ransomware</a:t>
            </a:r>
            <a:r>
              <a:rPr lang="pt-BR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Servidor de Banco &lt;&gt; Servidor de 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Permissões mínimas para os usuários dos serviços do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Usuário local do servidor não acessa banco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Mantenha o Windows e o SQL atualizados (versão e updates)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Desative protocolos de rede não utilizados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Fuja dos padrões: Porta, Instância, </a:t>
            </a:r>
            <a:r>
              <a:rPr lang="pt-BR" sz="2000" dirty="0" err="1"/>
              <a:t>Database</a:t>
            </a:r>
            <a:r>
              <a:rPr lang="pt-BR" sz="2000" dirty="0"/>
              <a:t> Browser</a:t>
            </a:r>
          </a:p>
        </p:txBody>
      </p:sp>
    </p:spTree>
    <p:extLst>
      <p:ext uri="{BB962C8B-B14F-4D97-AF65-F5344CB8AC3E}">
        <p14:creationId xmlns:p14="http://schemas.microsoft.com/office/powerpoint/2010/main" val="1099321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Surface </a:t>
            </a:r>
            <a:r>
              <a:rPr lang="pt-BR" sz="24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Area</a:t>
            </a: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 </a:t>
            </a:r>
            <a:r>
              <a:rPr lang="pt-BR" sz="24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Configuration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8D5FEC-03D3-490D-BE07-FD8087271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8" y="1584155"/>
            <a:ext cx="4976761" cy="44113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7675C9D-6CEB-4DBD-A912-62657071B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780" y="2128353"/>
            <a:ext cx="6269833" cy="33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Surface </a:t>
            </a:r>
            <a:r>
              <a:rPr lang="pt-BR" sz="24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Area</a:t>
            </a: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 </a:t>
            </a:r>
            <a:r>
              <a:rPr lang="pt-BR" sz="24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Configuration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8" name="Picture 2" descr="Resultado de imagem para email attack">
            <a:extLst>
              <a:ext uri="{FF2B5EF4-FFF2-40B4-BE49-F238E27FC236}">
                <a16:creationId xmlns:a16="http://schemas.microsoft.com/office/drawing/2014/main" id="{DF2702C3-FF56-4E5D-94C7-ABD04A3A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05" y="2940411"/>
            <a:ext cx="2349179" cy="187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www.imperva.com/blog/wp-content/uploads/sites/9/2018/02/COM-objects-and-OLE-stored-procedures.png">
            <a:extLst>
              <a:ext uri="{FF2B5EF4-FFF2-40B4-BE49-F238E27FC236}">
                <a16:creationId xmlns:a16="http://schemas.microsoft.com/office/drawing/2014/main" id="{C817CA33-E321-4056-B7EE-FE4E5953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316" y="1824675"/>
            <a:ext cx="5811691" cy="393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40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SQL Rock – Hoje!! – 21h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64ADEA6-C73C-414F-86D1-DFDE63B4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160" y="0"/>
            <a:ext cx="2719448" cy="2719448"/>
          </a:xfrm>
          <a:prstGeom prst="rect">
            <a:avLst/>
          </a:prstGeom>
        </p:spPr>
      </p:pic>
      <p:sp>
        <p:nvSpPr>
          <p:cNvPr id="8" name="Retângulo 3">
            <a:extLst>
              <a:ext uri="{FF2B5EF4-FFF2-40B4-BE49-F238E27FC236}">
                <a16:creationId xmlns:a16="http://schemas.microsoft.com/office/drawing/2014/main" id="{C3AC7E05-2B9D-4A14-8293-B08FD386B1F0}"/>
              </a:ext>
            </a:extLst>
          </p:cNvPr>
          <p:cNvSpPr/>
          <p:nvPr/>
        </p:nvSpPr>
        <p:spPr>
          <a:xfrm>
            <a:off x="5930714" y="2044973"/>
            <a:ext cx="59117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/>
              <a:t>Inscrições: </a:t>
            </a:r>
          </a:p>
          <a:p>
            <a:endParaRPr lang="pt-BR" sz="3600" dirty="0">
              <a:solidFill>
                <a:schemeClr val="accent2"/>
              </a:solidFill>
            </a:endParaRPr>
          </a:p>
          <a:p>
            <a:r>
              <a:rPr lang="en-US" sz="3600" dirty="0">
                <a:solidFill>
                  <a:schemeClr val="accent2"/>
                </a:solidFill>
              </a:rPr>
              <a:t>https://tinyurl.com/sqlrock</a:t>
            </a:r>
            <a:endParaRPr lang="pt-BR" sz="2000" dirty="0"/>
          </a:p>
          <a:p>
            <a:endParaRPr lang="pt-BR" sz="600" dirty="0"/>
          </a:p>
          <a:p>
            <a:endParaRPr lang="pt-BR" sz="600" dirty="0"/>
          </a:p>
          <a:p>
            <a:endParaRPr lang="pt-BR" sz="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Após o </a:t>
            </a:r>
            <a:r>
              <a:rPr lang="pt-BR" sz="2400" dirty="0" err="1"/>
              <a:t>SQLSat</a:t>
            </a:r>
            <a:r>
              <a:rPr lang="pt-BR" sz="2400" dirty="0"/>
              <a:t>, sábado as 21h.</a:t>
            </a:r>
            <a:endParaRPr lang="pt-BR" sz="2000" dirty="0"/>
          </a:p>
          <a:p>
            <a:pPr lvl="1"/>
            <a:r>
              <a:rPr lang="en-US" sz="2400" dirty="0"/>
              <a:t>	</a:t>
            </a:r>
            <a:r>
              <a:rPr lang="en-US" sz="2400" b="1" dirty="0"/>
              <a:t>http://stjohns.com.br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Local: Rua </a:t>
            </a:r>
            <a:r>
              <a:rPr lang="pt-BR" sz="2400" dirty="0" err="1"/>
              <a:t>Itapura</a:t>
            </a:r>
            <a:r>
              <a:rPr lang="pt-BR" sz="2400" dirty="0"/>
              <a:t>, 1308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Vila Gomes Cardim, São Paulo</a:t>
            </a:r>
            <a:endParaRPr lang="pt-BR" sz="2400" dirty="0">
              <a:hlinkClick r:id="" action="ppaction://noactio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600" dirty="0">
              <a:hlinkClick r:id="" action="ppaction://noaction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6F63AEF-33E3-47E2-AA5C-5FBA05482ECC}"/>
              </a:ext>
            </a:extLst>
          </p:cNvPr>
          <p:cNvSpPr/>
          <p:nvPr/>
        </p:nvSpPr>
        <p:spPr>
          <a:xfrm>
            <a:off x="468600" y="5388598"/>
            <a:ext cx="5053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https://www.facebook.com/BandaSystem32/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10" name="Picture 2" descr="ShowSP">
            <a:extLst>
              <a:ext uri="{FF2B5EF4-FFF2-40B4-BE49-F238E27FC236}">
                <a16:creationId xmlns:a16="http://schemas.microsoft.com/office/drawing/2014/main" id="{72CF366E-0963-4EE5-89C5-06B8E3EF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2" y="1841076"/>
            <a:ext cx="5291643" cy="329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82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Surface </a:t>
            </a:r>
            <a:r>
              <a:rPr lang="pt-BR" sz="24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Area</a:t>
            </a: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 </a:t>
            </a:r>
            <a:r>
              <a:rPr lang="pt-BR" sz="2400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Configuration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A09E2E-44B3-4FC3-9D59-DE4EBC341773}"/>
              </a:ext>
            </a:extLst>
          </p:cNvPr>
          <p:cNvSpPr txBox="1"/>
          <p:nvPr/>
        </p:nvSpPr>
        <p:spPr>
          <a:xfrm>
            <a:off x="497202" y="1737953"/>
            <a:ext cx="61586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Desative TUDO o que não esteja utilizando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Banco de dados não é aplicação!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400" dirty="0"/>
              <a:t>OLE Automation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400" dirty="0"/>
              <a:t>SQLCLR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400" dirty="0" err="1"/>
              <a:t>xp_cmdshell</a:t>
            </a:r>
            <a:endParaRPr lang="pt-BR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400" dirty="0"/>
              <a:t>Python, 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400" dirty="0" err="1"/>
              <a:t>DatabaseMail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Cuidado com </a:t>
            </a:r>
            <a:r>
              <a:rPr lang="pt-BR" sz="2400" dirty="0" err="1"/>
              <a:t>Linked</a:t>
            </a:r>
            <a:r>
              <a:rPr lang="pt-BR" sz="2400" dirty="0"/>
              <a:t> Server, OPENQUERY e OPENROWSET</a:t>
            </a:r>
          </a:p>
        </p:txBody>
      </p:sp>
      <p:pic>
        <p:nvPicPr>
          <p:cNvPr id="10" name="Picture 6" descr="Resultado de imagem para clr sql server">
            <a:extLst>
              <a:ext uri="{FF2B5EF4-FFF2-40B4-BE49-F238E27FC236}">
                <a16:creationId xmlns:a16="http://schemas.microsoft.com/office/drawing/2014/main" id="{92F22F0A-D4B7-409A-95A7-340B709A0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965" y="2251526"/>
            <a:ext cx="3139929" cy="23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0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Permissões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8" name="Picture 2" descr="Resultado de imagem para sql server sysadmin">
            <a:extLst>
              <a:ext uri="{FF2B5EF4-FFF2-40B4-BE49-F238E27FC236}">
                <a16:creationId xmlns:a16="http://schemas.microsoft.com/office/drawing/2014/main" id="{1AE7E6F8-53E9-4FAE-865A-1391475E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01" y="2024068"/>
            <a:ext cx="3322042" cy="186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CAC82DE-27E6-483F-A370-85780BD98EA8}"/>
              </a:ext>
            </a:extLst>
          </p:cNvPr>
          <p:cNvSpPr txBox="1"/>
          <p:nvPr/>
        </p:nvSpPr>
        <p:spPr>
          <a:xfrm>
            <a:off x="383848" y="1654736"/>
            <a:ext cx="338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sysadmin</a:t>
            </a:r>
            <a:endParaRPr lang="pt-BR" dirty="0"/>
          </a:p>
        </p:txBody>
      </p:sp>
      <p:pic>
        <p:nvPicPr>
          <p:cNvPr id="11" name="Picture 4" descr="Resultado de imagem para trustworthy">
            <a:extLst>
              <a:ext uri="{FF2B5EF4-FFF2-40B4-BE49-F238E27FC236}">
                <a16:creationId xmlns:a16="http://schemas.microsoft.com/office/drawing/2014/main" id="{E4E08BC3-1EC7-4ABF-9E89-9703B83DC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01" y="1584156"/>
            <a:ext cx="3532989" cy="247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sultado de imagem para impersonate">
            <a:extLst>
              <a:ext uri="{FF2B5EF4-FFF2-40B4-BE49-F238E27FC236}">
                <a16:creationId xmlns:a16="http://schemas.microsoft.com/office/drawing/2014/main" id="{E80CC2B6-66E9-416B-9F0C-EAAD010C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355" y="3893336"/>
            <a:ext cx="3647289" cy="20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99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Permissões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2" descr="Resultado de imagem para database access">
            <a:extLst>
              <a:ext uri="{FF2B5EF4-FFF2-40B4-BE49-F238E27FC236}">
                <a16:creationId xmlns:a16="http://schemas.microsoft.com/office/drawing/2014/main" id="{AC99889B-931B-40DF-8C2E-EB194E5F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94" y="1654380"/>
            <a:ext cx="3549240" cy="35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EE14BE2-180D-4BB2-B5CA-651138D37ADC}"/>
              </a:ext>
            </a:extLst>
          </p:cNvPr>
          <p:cNvSpPr txBox="1"/>
          <p:nvPr/>
        </p:nvSpPr>
        <p:spPr>
          <a:xfrm>
            <a:off x="500213" y="1647395"/>
            <a:ext cx="61586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Permissões mínimas! SEMPRE!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Cuidado com server e </a:t>
            </a:r>
            <a:r>
              <a:rPr lang="pt-BR" sz="2400" dirty="0" err="1"/>
              <a:t>database</a:t>
            </a:r>
            <a:r>
              <a:rPr lang="pt-BR" sz="2400" dirty="0"/>
              <a:t>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Evite Bancos TRUSTWORTHY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Evite </a:t>
            </a:r>
            <a:r>
              <a:rPr lang="pt-BR" sz="2400" dirty="0" err="1"/>
              <a:t>db_owner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Audite e monitore tudo! Até erros!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Revisão constante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6965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Permissões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2" descr="Resultado de imagem para passwords">
            <a:extLst>
              <a:ext uri="{FF2B5EF4-FFF2-40B4-BE49-F238E27FC236}">
                <a16:creationId xmlns:a16="http://schemas.microsoft.com/office/drawing/2014/main" id="{167C1096-7ECB-46D9-8FB5-47540E55F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0" y="1654222"/>
            <a:ext cx="4583671" cy="256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2AC7DEB-90A5-43C8-AD23-6C31D86C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775" y="4431644"/>
            <a:ext cx="5781675" cy="1485900"/>
          </a:xfrm>
          <a:prstGeom prst="rect">
            <a:avLst/>
          </a:prstGeom>
        </p:spPr>
      </p:pic>
      <p:pic>
        <p:nvPicPr>
          <p:cNvPr id="9" name="Picture 6" descr="Resultado de imagem para password never change">
            <a:extLst>
              <a:ext uri="{FF2B5EF4-FFF2-40B4-BE49-F238E27FC236}">
                <a16:creationId xmlns:a16="http://schemas.microsoft.com/office/drawing/2014/main" id="{C112A061-9163-4398-9601-5E9CA84F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107" y="1667889"/>
            <a:ext cx="45339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54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Permissões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2" descr="Resultado de imagem para dirceu resende senha frÃ¡gil">
            <a:extLst>
              <a:ext uri="{FF2B5EF4-FFF2-40B4-BE49-F238E27FC236}">
                <a16:creationId xmlns:a16="http://schemas.microsoft.com/office/drawing/2014/main" id="{FB0557B3-9ABF-40F1-9920-75E2AA13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2" y="1566398"/>
            <a:ext cx="3766755" cy="301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sultado de imagem para dirceu resende usuÃ¡rio sa">
            <a:extLst>
              <a:ext uri="{FF2B5EF4-FFF2-40B4-BE49-F238E27FC236}">
                <a16:creationId xmlns:a16="http://schemas.microsoft.com/office/drawing/2014/main" id="{26E8ADFD-9B5C-4695-BCDF-7258D76C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975" y="1033647"/>
            <a:ext cx="4348249" cy="393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m para dirceu resende usuÃ¡rio sa">
            <a:extLst>
              <a:ext uri="{FF2B5EF4-FFF2-40B4-BE49-F238E27FC236}">
                <a16:creationId xmlns:a16="http://schemas.microsoft.com/office/drawing/2014/main" id="{F5DE565A-4EA8-4622-BA87-7BBF819F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591" y="3513560"/>
            <a:ext cx="4010190" cy="249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818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Permissões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E548C0-5DB7-4ECF-87AA-CA5A2AB7764A}"/>
              </a:ext>
            </a:extLst>
          </p:cNvPr>
          <p:cNvSpPr txBox="1"/>
          <p:nvPr/>
        </p:nvSpPr>
        <p:spPr>
          <a:xfrm>
            <a:off x="506929" y="1728224"/>
            <a:ext cx="102189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Usuário “</a:t>
            </a:r>
            <a:r>
              <a:rPr lang="pt-BR" sz="2400" dirty="0" err="1"/>
              <a:t>sa</a:t>
            </a:r>
            <a:r>
              <a:rPr lang="pt-BR" sz="2400" dirty="0"/>
              <a:t>” DESATIVADO e RENOMEADO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Windows </a:t>
            </a:r>
            <a:r>
              <a:rPr lang="pt-BR" sz="2400" dirty="0" err="1"/>
              <a:t>Authentication</a:t>
            </a:r>
            <a:r>
              <a:rPr lang="pt-BR" sz="2400" dirty="0"/>
              <a:t> sempre que possível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Política de complexidade de senha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Política de expiração de senha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Analise as falhas de login (</a:t>
            </a:r>
            <a:r>
              <a:rPr lang="pt-BR" sz="2400" dirty="0" err="1"/>
              <a:t>Brute</a:t>
            </a:r>
            <a:r>
              <a:rPr lang="pt-BR" sz="2400" dirty="0"/>
              <a:t> force </a:t>
            </a:r>
            <a:r>
              <a:rPr lang="pt-BR" sz="2400" dirty="0" err="1"/>
              <a:t>attack</a:t>
            </a:r>
            <a:r>
              <a:rPr lang="pt-B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Simplifique a segurança: Remova usuários órfãos e/ou sem permissões</a:t>
            </a:r>
          </a:p>
        </p:txBody>
      </p:sp>
      <p:pic>
        <p:nvPicPr>
          <p:cNvPr id="8" name="Picture 2" descr="Resultado de imagem para passwords">
            <a:extLst>
              <a:ext uri="{FF2B5EF4-FFF2-40B4-BE49-F238E27FC236}">
                <a16:creationId xmlns:a16="http://schemas.microsoft.com/office/drawing/2014/main" id="{16F26F8E-020C-4E4A-A0A8-06251B3F0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255" y="2227162"/>
            <a:ext cx="3505504" cy="216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607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Criptografia e Mascaramento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9" name="Picture 6" descr="Resultado de imagem para always encrypted">
            <a:extLst>
              <a:ext uri="{FF2B5EF4-FFF2-40B4-BE49-F238E27FC236}">
                <a16:creationId xmlns:a16="http://schemas.microsoft.com/office/drawing/2014/main" id="{529F08BD-57FF-4B32-83CE-A6304AEA0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771" y="2033412"/>
            <a:ext cx="88677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599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Criptografia e Mascaramento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5" name="Picture 2" descr="Resultado de imagem para database mask">
            <a:extLst>
              <a:ext uri="{FF2B5EF4-FFF2-40B4-BE49-F238E27FC236}">
                <a16:creationId xmlns:a16="http://schemas.microsoft.com/office/drawing/2014/main" id="{D7B21500-32EB-44A1-A61B-E8BEBE9D5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42" y="2268257"/>
            <a:ext cx="9726116" cy="31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070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Criptografia e Mascaramento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4" descr="Resultado de imagem para sql server data classification">
            <a:extLst>
              <a:ext uri="{FF2B5EF4-FFF2-40B4-BE49-F238E27FC236}">
                <a16:creationId xmlns:a16="http://schemas.microsoft.com/office/drawing/2014/main" id="{AE89F9F4-5E12-4D15-B9C5-5FA6DA00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10" y="1584156"/>
            <a:ext cx="7264938" cy="48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543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Criptografia e Mascaramento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8181A39-8D42-4BE3-8C81-3097303887A5}"/>
              </a:ext>
            </a:extLst>
          </p:cNvPr>
          <p:cNvSpPr txBox="1"/>
          <p:nvPr/>
        </p:nvSpPr>
        <p:spPr>
          <a:xfrm>
            <a:off x="518025" y="1695738"/>
            <a:ext cx="10218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Dynamic</a:t>
            </a:r>
            <a:r>
              <a:rPr lang="pt-BR" sz="2400" dirty="0"/>
              <a:t> Data </a:t>
            </a:r>
            <a:r>
              <a:rPr lang="pt-BR" sz="2400" dirty="0" err="1"/>
              <a:t>Masking</a:t>
            </a:r>
            <a:r>
              <a:rPr lang="pt-BR" sz="2400" dirty="0"/>
              <a:t> é fácil de implementar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Nem o DBA visualiza colunas com Always </a:t>
            </a:r>
            <a:r>
              <a:rPr lang="pt-BR" sz="2400" dirty="0" err="1"/>
              <a:t>Encrypted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Identifique colunas sensíveis: </a:t>
            </a:r>
            <a:r>
              <a:rPr lang="pt-BR" sz="2400" dirty="0" err="1"/>
              <a:t>Dynamic</a:t>
            </a:r>
            <a:r>
              <a:rPr lang="pt-BR" sz="2400" dirty="0"/>
              <a:t> Data </a:t>
            </a:r>
            <a:r>
              <a:rPr lang="pt-BR" sz="2400" dirty="0" err="1"/>
              <a:t>Masking</a:t>
            </a:r>
            <a:r>
              <a:rPr lang="pt-BR" sz="2400" dirty="0"/>
              <a:t> + Always </a:t>
            </a:r>
            <a:r>
              <a:rPr lang="pt-BR" sz="2400" dirty="0" err="1"/>
              <a:t>Encrypted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RLS: O usuário só deve visualizar o que lhe convém!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TLS 1.2: Dados trafegados pela rede, entre cliente e servidor, de forma segura</a:t>
            </a:r>
          </a:p>
        </p:txBody>
      </p:sp>
    </p:spTree>
    <p:extLst>
      <p:ext uri="{BB962C8B-B14F-4D97-AF65-F5344CB8AC3E}">
        <p14:creationId xmlns:p14="http://schemas.microsoft.com/office/powerpoint/2010/main" val="102953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Obrigado aos Nossos Patrocinadores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110D3B3F-5D07-4F3A-B668-9217F58E35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363677"/>
              </p:ext>
            </p:extLst>
          </p:nvPr>
        </p:nvGraphicFramePr>
        <p:xfrm>
          <a:off x="1564993" y="1927225"/>
          <a:ext cx="4133510" cy="951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CorelDRAW" r:id="rId4" imgW="1524284" imgH="351357" progId="CorelDraw.Graphic.21">
                  <p:embed/>
                </p:oleObj>
              </mc:Choice>
              <mc:Fallback>
                <p:oleObj name="CorelDRAW" r:id="rId4" imgW="1524284" imgH="351357" progId="CorelDraw.Graphic.21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110D3B3F-5D07-4F3A-B668-9217F58E35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4993" y="1927225"/>
                        <a:ext cx="4133510" cy="951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51273374-C55A-4C58-9133-616A4E0D4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496" y="1740227"/>
            <a:ext cx="2878746" cy="1325562"/>
          </a:xfrm>
          <a:prstGeom prst="rect">
            <a:avLst/>
          </a:prstGeom>
        </p:spPr>
      </p:pic>
      <p:pic>
        <p:nvPicPr>
          <p:cNvPr id="1026" name="Picture 2" descr="Logotipo">
            <a:extLst>
              <a:ext uri="{FF2B5EF4-FFF2-40B4-BE49-F238E27FC236}">
                <a16:creationId xmlns:a16="http://schemas.microsoft.com/office/drawing/2014/main" id="{95E825AE-CF77-4A6E-AD9A-358333D9E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010" y="3796330"/>
            <a:ext cx="1779537" cy="6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BAFB609B-618D-48AE-8A68-E137965BE6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506179"/>
              </p:ext>
            </p:extLst>
          </p:nvPr>
        </p:nvGraphicFramePr>
        <p:xfrm>
          <a:off x="8196085" y="3605471"/>
          <a:ext cx="2391055" cy="90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CorelDRAW" r:id="rId8" imgW="831891" imgH="315113" progId="CorelDraw.Graphic.21">
                  <p:embed/>
                </p:oleObj>
              </mc:Choice>
              <mc:Fallback>
                <p:oleObj name="CorelDRAW" r:id="rId8" imgW="831891" imgH="315113" progId="CorelDraw.Graphic.21">
                  <p:embed/>
                  <p:pic>
                    <p:nvPicPr>
                      <p:cNvPr id="10" name="Objeto 9">
                        <a:extLst>
                          <a:ext uri="{FF2B5EF4-FFF2-40B4-BE49-F238E27FC236}">
                            <a16:creationId xmlns:a16="http://schemas.microsoft.com/office/drawing/2014/main" id="{BAFB609B-618D-48AE-8A68-E137965BE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96085" y="3605471"/>
                        <a:ext cx="2391055" cy="90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DCF18731-10E5-47CD-A7D6-F3048BDD8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453010"/>
              </p:ext>
            </p:extLst>
          </p:nvPr>
        </p:nvGraphicFramePr>
        <p:xfrm>
          <a:off x="3135187" y="4870707"/>
          <a:ext cx="1957203" cy="644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CorelDRAW" r:id="rId10" imgW="660069" imgH="217893" progId="CorelDraw.Graphic.21">
                  <p:embed/>
                </p:oleObj>
              </mc:Choice>
              <mc:Fallback>
                <p:oleObj name="CorelDRAW" r:id="rId10" imgW="660069" imgH="217893" progId="CorelDraw.Graphic.21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DCF18731-10E5-47CD-A7D6-F3048BDD8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35187" y="4870707"/>
                        <a:ext cx="1957203" cy="644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3BE01839-3FCC-4896-9606-6A015B193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055604"/>
              </p:ext>
            </p:extLst>
          </p:nvPr>
        </p:nvGraphicFramePr>
        <p:xfrm>
          <a:off x="7263496" y="4955684"/>
          <a:ext cx="1865179" cy="53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CorelDRAW" r:id="rId12" imgW="654115" imgH="189323" progId="CorelDraw.Graphic.21">
                  <p:embed/>
                </p:oleObj>
              </mc:Choice>
              <mc:Fallback>
                <p:oleObj name="CorelDRAW" r:id="rId12" imgW="654115" imgH="189323" progId="CorelDraw.Graphic.21">
                  <p:embed/>
                  <p:pic>
                    <p:nvPicPr>
                      <p:cNvPr id="12" name="Objeto 11">
                        <a:extLst>
                          <a:ext uri="{FF2B5EF4-FFF2-40B4-BE49-F238E27FC236}">
                            <a16:creationId xmlns:a16="http://schemas.microsoft.com/office/drawing/2014/main" id="{3BE01839-3FCC-4896-9606-6A015B193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63496" y="4955684"/>
                        <a:ext cx="1865179" cy="538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1D38A8DB-5D88-4DC9-B461-35BE4D3F67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51" y="3796330"/>
            <a:ext cx="2011053" cy="5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1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Auditoria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3074" name="Picture 2" descr="Resultado de imagem para auditoria">
            <a:extLst>
              <a:ext uri="{FF2B5EF4-FFF2-40B4-BE49-F238E27FC236}">
                <a16:creationId xmlns:a16="http://schemas.microsoft.com/office/drawing/2014/main" id="{9D76102E-1658-4F7A-9172-AE41CE3A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952625"/>
            <a:ext cx="5715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82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Auditoria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8181A39-8D42-4BE3-8C81-3097303887A5}"/>
              </a:ext>
            </a:extLst>
          </p:cNvPr>
          <p:cNvSpPr txBox="1"/>
          <p:nvPr/>
        </p:nvSpPr>
        <p:spPr>
          <a:xfrm>
            <a:off x="499172" y="1686306"/>
            <a:ext cx="548685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Server </a:t>
            </a:r>
            <a:r>
              <a:rPr lang="pt-BR" sz="2800" dirty="0" err="1"/>
              <a:t>Audit</a:t>
            </a:r>
            <a:r>
              <a:rPr lang="pt-BR" sz="2800" dirty="0"/>
              <a:t> e </a:t>
            </a:r>
            <a:r>
              <a:rPr lang="pt-BR" sz="2800" dirty="0" err="1"/>
              <a:t>Database</a:t>
            </a:r>
            <a:r>
              <a:rPr lang="pt-BR" sz="2800" dirty="0"/>
              <a:t> </a:t>
            </a:r>
            <a:r>
              <a:rPr lang="pt-BR" sz="2800" dirty="0" err="1"/>
              <a:t>Audit</a:t>
            </a:r>
            <a:endParaRPr lang="pt-BR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CDC (</a:t>
            </a:r>
            <a:r>
              <a:rPr lang="pt-BR" sz="2800" dirty="0" err="1"/>
              <a:t>Change</a:t>
            </a:r>
            <a:r>
              <a:rPr lang="pt-BR" sz="2800" dirty="0"/>
              <a:t> Data Capture)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CT (</a:t>
            </a:r>
            <a:r>
              <a:rPr lang="pt-BR" sz="2800" dirty="0" err="1"/>
              <a:t>Change</a:t>
            </a:r>
            <a:r>
              <a:rPr lang="pt-BR" sz="2800" dirty="0"/>
              <a:t> Tracking)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Triggers (Server, </a:t>
            </a:r>
            <a:r>
              <a:rPr lang="pt-BR" sz="2800" dirty="0" err="1"/>
              <a:t>Database</a:t>
            </a:r>
            <a:r>
              <a:rPr lang="pt-BR" sz="2800" dirty="0"/>
              <a:t>, </a:t>
            </a:r>
            <a:r>
              <a:rPr lang="pt-BR" sz="2800" dirty="0" err="1"/>
              <a:t>Table</a:t>
            </a:r>
            <a:r>
              <a:rPr lang="pt-BR" sz="28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/>
              <a:t>Extended</a:t>
            </a:r>
            <a:r>
              <a:rPr lang="pt-BR" sz="2800" dirty="0"/>
              <a:t> </a:t>
            </a:r>
            <a:r>
              <a:rPr lang="pt-BR" sz="2800" dirty="0" err="1"/>
              <a:t>Events</a:t>
            </a:r>
            <a:endParaRPr lang="pt-BR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SQL Profiler (Trace)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DA424E-DBF6-40B8-BF4A-BFC2473197F3}"/>
              </a:ext>
            </a:extLst>
          </p:cNvPr>
          <p:cNvSpPr txBox="1"/>
          <p:nvPr/>
        </p:nvSpPr>
        <p:spPr>
          <a:xfrm>
            <a:off x="6589336" y="1706250"/>
            <a:ext cx="5335571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Temporal </a:t>
            </a:r>
            <a:r>
              <a:rPr lang="pt-BR" sz="2800" dirty="0" err="1"/>
              <a:t>Tables</a:t>
            </a:r>
            <a:endParaRPr lang="pt-BR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Logins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Jobs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/>
              <a:t>Error</a:t>
            </a:r>
            <a:r>
              <a:rPr lang="pt-BR" sz="2800" dirty="0"/>
              <a:t> Log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Visualizador de Eventos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782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Armazenamento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4" descr="Resultado de imagem para sql server transparent data encryption">
            <a:extLst>
              <a:ext uri="{FF2B5EF4-FFF2-40B4-BE49-F238E27FC236}">
                <a16:creationId xmlns:a16="http://schemas.microsoft.com/office/drawing/2014/main" id="{5E9B8921-BEFB-4F64-B3D6-EC3353687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210" y="1695685"/>
            <a:ext cx="8869579" cy="408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944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Armazenamento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5" name="Picture 2" descr="Resultado de imagem para sql server backup to url">
            <a:extLst>
              <a:ext uri="{FF2B5EF4-FFF2-40B4-BE49-F238E27FC236}">
                <a16:creationId xmlns:a16="http://schemas.microsoft.com/office/drawing/2014/main" id="{E0A0BD88-B896-4F0E-B424-171EF287A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699" y="1737994"/>
            <a:ext cx="5968601" cy="393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2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Armazenamento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F5C6C5-803C-40F2-98C4-E9E1265AB2B0}"/>
              </a:ext>
            </a:extLst>
          </p:cNvPr>
          <p:cNvSpPr txBox="1"/>
          <p:nvPr/>
        </p:nvSpPr>
        <p:spPr>
          <a:xfrm>
            <a:off x="509636" y="1694529"/>
            <a:ext cx="102189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Utilize TDE sempre que possível (data, log e </a:t>
            </a:r>
            <a:r>
              <a:rPr lang="pt-BR" sz="2400" dirty="0" err="1"/>
              <a:t>bkp</a:t>
            </a:r>
            <a:r>
              <a:rPr lang="pt-B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Backup armazenado fisicamente longe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Utilize a nuvem para armazenar seus backups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Evite extensões padrão (</a:t>
            </a:r>
            <a:r>
              <a:rPr lang="pt-BR" sz="2400" dirty="0" err="1"/>
              <a:t>Ransomware</a:t>
            </a:r>
            <a:r>
              <a:rPr lang="pt-BR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Utilize uma boa estratégia de backup (FULL + DIFF + 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Utilize soluções de alta disponibilidade e/ou replicação</a:t>
            </a:r>
          </a:p>
        </p:txBody>
      </p:sp>
      <p:pic>
        <p:nvPicPr>
          <p:cNvPr id="8" name="Picture 2" descr="Resultado de imagem para sql server crypt">
            <a:extLst>
              <a:ext uri="{FF2B5EF4-FFF2-40B4-BE49-F238E27FC236}">
                <a16:creationId xmlns:a16="http://schemas.microsoft.com/office/drawing/2014/main" id="{03F0AC83-5AFD-4E6A-AA3C-4C5137BD5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451" y="2071037"/>
            <a:ext cx="2952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51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Ataques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9" name="Picture 2" descr="Resultado de imagem para sql server attack">
            <a:extLst>
              <a:ext uri="{FF2B5EF4-FFF2-40B4-BE49-F238E27FC236}">
                <a16:creationId xmlns:a16="http://schemas.microsoft.com/office/drawing/2014/main" id="{66FDC07E-E876-44E9-B1BD-34E7765D2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99" y="1759039"/>
            <a:ext cx="5498252" cy="386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sql server attack">
            <a:extLst>
              <a:ext uri="{FF2B5EF4-FFF2-40B4-BE49-F238E27FC236}">
                <a16:creationId xmlns:a16="http://schemas.microsoft.com/office/drawing/2014/main" id="{6A94EE55-A304-4191-AE9A-3C04390C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63" y="1326319"/>
            <a:ext cx="31813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94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Ataques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2" descr="Resultado de imagem para xp_cmdshell attack">
            <a:extLst>
              <a:ext uri="{FF2B5EF4-FFF2-40B4-BE49-F238E27FC236}">
                <a16:creationId xmlns:a16="http://schemas.microsoft.com/office/drawing/2014/main" id="{E17B8467-2FBD-49C3-B3F8-9034F9EC3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71"/>
          <a:stretch/>
        </p:blipFill>
        <p:spPr bwMode="auto">
          <a:xfrm>
            <a:off x="435804" y="1706265"/>
            <a:ext cx="3863821" cy="394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F69BF65-1077-41FB-9BEE-FCFBA7C12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429" y="1926951"/>
            <a:ext cx="6977507" cy="360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28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Ataques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9" name="Picture 6" descr="Resultado de imagem para mssql_payload">
            <a:extLst>
              <a:ext uri="{FF2B5EF4-FFF2-40B4-BE49-F238E27FC236}">
                <a16:creationId xmlns:a16="http://schemas.microsoft.com/office/drawing/2014/main" id="{4EA99F00-6D59-4D05-A672-57D4AF3D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89" y="1584156"/>
            <a:ext cx="7585221" cy="44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668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Ataques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5" name="Picture 2" descr="Resultado de imagem para mssql_payload">
            <a:extLst>
              <a:ext uri="{FF2B5EF4-FFF2-40B4-BE49-F238E27FC236}">
                <a16:creationId xmlns:a16="http://schemas.microsoft.com/office/drawing/2014/main" id="{8DB2B73D-A994-446A-A462-B58612576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71" y="1584156"/>
            <a:ext cx="8450457" cy="440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102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Ataques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2" descr="Resultado de imagem para sql server brute force attack">
            <a:extLst>
              <a:ext uri="{FF2B5EF4-FFF2-40B4-BE49-F238E27FC236}">
                <a16:creationId xmlns:a16="http://schemas.microsoft.com/office/drawing/2014/main" id="{CB5D8CBA-AF21-45C6-AEFF-364C77D4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909" y="1584156"/>
            <a:ext cx="8132181" cy="481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10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Sobre o palestrante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C45578AD-4A90-4DCE-B9E1-DA606A76B7A2}"/>
              </a:ext>
            </a:extLst>
          </p:cNvPr>
          <p:cNvSpPr txBox="1">
            <a:spLocks/>
          </p:cNvSpPr>
          <p:nvPr/>
        </p:nvSpPr>
        <p:spPr>
          <a:xfrm>
            <a:off x="405325" y="1715441"/>
            <a:ext cx="8229600" cy="330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tx1"/>
                </a:solidFill>
                <a:latin typeface="Trebuchet MS" panose="020B0603020202020204" pitchFamily="34" charset="0"/>
              </a:rPr>
              <a:t>Dirceu Resende</a:t>
            </a:r>
            <a:br>
              <a:rPr lang="pt-BR" sz="2400" dirty="0">
                <a:solidFill>
                  <a:schemeClr val="tx1"/>
                </a:solidFill>
                <a:latin typeface="Trebuchet MS" panose="020B0603020202020204" pitchFamily="34" charset="0"/>
              </a:rPr>
            </a:br>
            <a:endParaRPr lang="pt-BR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B824069-6533-452F-9BCC-0C124B25FE8C}"/>
              </a:ext>
            </a:extLst>
          </p:cNvPr>
          <p:cNvSpPr txBox="1">
            <a:spLocks/>
          </p:cNvSpPr>
          <p:nvPr/>
        </p:nvSpPr>
        <p:spPr>
          <a:xfrm>
            <a:off x="2813931" y="2138825"/>
            <a:ext cx="6998616" cy="47326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Consultor SQL Server e BI Team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Leader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#TeamFabricioLima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Instrutor de Power BI no Planilheiros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Instrutor do </a:t>
            </a:r>
            <a:r>
              <a:rPr lang="pt-BR" sz="1400" b="1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https://cursos.fabriciolima.net</a:t>
            </a:r>
            <a:endParaRPr lang="pt-BR" sz="1400" b="1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Autor do </a:t>
            </a:r>
            <a:r>
              <a:rPr lang="pt-BR" sz="1400" b="1" dirty="0">
                <a:solidFill>
                  <a:srgbClr val="00B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https://www.dirceuresende.com/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MVP Data Platform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MCP, MTA, MCSA, MCT e MCSE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Organizador do PASS Local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Group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SQL Server ES</a:t>
            </a:r>
          </a:p>
          <a:p>
            <a:pPr marL="285750" indent="-285750">
              <a:lnSpc>
                <a:spcPct val="150000"/>
              </a:lnSpc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Escritor do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iMasters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E08EF72-4524-4ABB-A38E-82EAA2A51979}"/>
              </a:ext>
            </a:extLst>
          </p:cNvPr>
          <p:cNvGrpSpPr/>
          <p:nvPr/>
        </p:nvGrpSpPr>
        <p:grpSpPr>
          <a:xfrm>
            <a:off x="537356" y="2303950"/>
            <a:ext cx="2012665" cy="2556882"/>
            <a:chOff x="509075" y="3293768"/>
            <a:chExt cx="2012665" cy="2556882"/>
          </a:xfrm>
        </p:grpSpPr>
        <p:pic>
          <p:nvPicPr>
            <p:cNvPr id="10" name="Picture 2" descr="Resultado de imagem para dirceu resende">
              <a:extLst>
                <a:ext uri="{FF2B5EF4-FFF2-40B4-BE49-F238E27FC236}">
                  <a16:creationId xmlns:a16="http://schemas.microsoft.com/office/drawing/2014/main" id="{399D0EB7-1BDB-440D-855D-3FA25441F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75" y="3293768"/>
              <a:ext cx="2012665" cy="2012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8197D659-C3FD-4AF3-A6E4-947D7D553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075" y="5306433"/>
              <a:ext cx="2012665" cy="544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1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Análise do Ambiente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EB8BEB-7379-47D7-B494-7B3DB399D04B}"/>
              </a:ext>
            </a:extLst>
          </p:cNvPr>
          <p:cNvSpPr txBox="1"/>
          <p:nvPr/>
        </p:nvSpPr>
        <p:spPr>
          <a:xfrm>
            <a:off x="789963" y="2459504"/>
            <a:ext cx="10612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00B050"/>
                </a:solidFill>
                <a:latin typeface="Roboto" pitchFamily="2" charset="0"/>
                <a:ea typeface="Roboto" pitchFamily="2" charset="0"/>
              </a:rPr>
              <a:t>Como identificar possíveis pontos de melhorias e brechas na segurança do meu ambiente ?</a:t>
            </a:r>
            <a:endParaRPr lang="pt-BR" sz="3200" b="1" dirty="0">
              <a:solidFill>
                <a:srgbClr val="00B050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2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Análise do Ambiente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2" descr="Resultado de imagem para sql server vulnerabilities">
            <a:extLst>
              <a:ext uri="{FF2B5EF4-FFF2-40B4-BE49-F238E27FC236}">
                <a16:creationId xmlns:a16="http://schemas.microsoft.com/office/drawing/2014/main" id="{F9EEBA20-696E-436C-9B22-044084D6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57" y="1584156"/>
            <a:ext cx="8011486" cy="500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651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Análise do Ambiente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EA7417-011C-46BB-B227-937B8886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31" y="1519258"/>
            <a:ext cx="10715538" cy="50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92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Desafio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6180A5-8812-43D6-8485-44265771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7" y="2348106"/>
            <a:ext cx="74009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2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Referências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CAB299F-9A56-46B8-B98B-BB4608074879}"/>
              </a:ext>
            </a:extLst>
          </p:cNvPr>
          <p:cNvSpPr/>
          <p:nvPr/>
        </p:nvSpPr>
        <p:spPr>
          <a:xfrm>
            <a:off x="210766" y="2930429"/>
            <a:ext cx="117704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000" dirty="0">
                <a:hlinkClick r:id="rId3"/>
              </a:rPr>
              <a:t>http://bit.ly/sqlserverseguro</a:t>
            </a:r>
            <a:endParaRPr lang="pt-BR" sz="60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880950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SQL Rock – Hoje!! – 21h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64ADEA6-C73C-414F-86D1-DFDE63B4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160" y="0"/>
            <a:ext cx="2719448" cy="2719448"/>
          </a:xfrm>
          <a:prstGeom prst="rect">
            <a:avLst/>
          </a:prstGeom>
        </p:spPr>
      </p:pic>
      <p:sp>
        <p:nvSpPr>
          <p:cNvPr id="8" name="Retângulo 3">
            <a:extLst>
              <a:ext uri="{FF2B5EF4-FFF2-40B4-BE49-F238E27FC236}">
                <a16:creationId xmlns:a16="http://schemas.microsoft.com/office/drawing/2014/main" id="{C3AC7E05-2B9D-4A14-8293-B08FD386B1F0}"/>
              </a:ext>
            </a:extLst>
          </p:cNvPr>
          <p:cNvSpPr/>
          <p:nvPr/>
        </p:nvSpPr>
        <p:spPr>
          <a:xfrm>
            <a:off x="5930714" y="2044973"/>
            <a:ext cx="59117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/>
              <a:t>Inscrições: </a:t>
            </a:r>
          </a:p>
          <a:p>
            <a:endParaRPr lang="pt-BR" sz="3600" dirty="0">
              <a:solidFill>
                <a:schemeClr val="accent2"/>
              </a:solidFill>
            </a:endParaRPr>
          </a:p>
          <a:p>
            <a:r>
              <a:rPr lang="en-US" sz="3600" dirty="0">
                <a:solidFill>
                  <a:schemeClr val="accent2"/>
                </a:solidFill>
              </a:rPr>
              <a:t>https://tinyurl.com/sqlrock</a:t>
            </a:r>
            <a:endParaRPr lang="pt-BR" sz="2000" dirty="0"/>
          </a:p>
          <a:p>
            <a:endParaRPr lang="pt-BR" sz="600" dirty="0"/>
          </a:p>
          <a:p>
            <a:endParaRPr lang="pt-BR" sz="600" dirty="0"/>
          </a:p>
          <a:p>
            <a:endParaRPr lang="pt-BR" sz="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Após o </a:t>
            </a:r>
            <a:r>
              <a:rPr lang="pt-BR" sz="2400" dirty="0" err="1"/>
              <a:t>SQLSat</a:t>
            </a:r>
            <a:r>
              <a:rPr lang="pt-BR" sz="2400" dirty="0"/>
              <a:t>, sábado as 21h.</a:t>
            </a:r>
            <a:endParaRPr lang="pt-BR" sz="2000" dirty="0"/>
          </a:p>
          <a:p>
            <a:pPr lvl="1"/>
            <a:r>
              <a:rPr lang="en-US" sz="2400" dirty="0"/>
              <a:t>	</a:t>
            </a:r>
            <a:r>
              <a:rPr lang="en-US" sz="2400" b="1" dirty="0"/>
              <a:t>http://stjohns.com.br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Local: Rua </a:t>
            </a:r>
            <a:r>
              <a:rPr lang="pt-BR" sz="2400" dirty="0" err="1"/>
              <a:t>Itapura</a:t>
            </a:r>
            <a:r>
              <a:rPr lang="pt-BR" sz="2400" dirty="0"/>
              <a:t>, 1308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Vila Gomes Cardim, São Paulo</a:t>
            </a:r>
            <a:endParaRPr lang="pt-BR" sz="2400" dirty="0">
              <a:hlinkClick r:id="" action="ppaction://noactio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600" dirty="0">
              <a:hlinkClick r:id="" action="ppaction://noaction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6F63AEF-33E3-47E2-AA5C-5FBA05482ECC}"/>
              </a:ext>
            </a:extLst>
          </p:cNvPr>
          <p:cNvSpPr/>
          <p:nvPr/>
        </p:nvSpPr>
        <p:spPr>
          <a:xfrm>
            <a:off x="468600" y="5388598"/>
            <a:ext cx="5053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https://www.facebook.com/BandaSystem32/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10" name="Picture 2" descr="ShowSP">
            <a:extLst>
              <a:ext uri="{FF2B5EF4-FFF2-40B4-BE49-F238E27FC236}">
                <a16:creationId xmlns:a16="http://schemas.microsoft.com/office/drawing/2014/main" id="{72CF366E-0963-4EE5-89C5-06B8E3EF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2" y="1841076"/>
            <a:ext cx="5291643" cy="329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48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19ABE0-9782-4F84-BD18-D3FE897342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6"/>
          <a:stretch/>
        </p:blipFill>
        <p:spPr>
          <a:xfrm>
            <a:off x="5661498" y="0"/>
            <a:ext cx="6530502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332" y="2924896"/>
            <a:ext cx="4863027" cy="1325563"/>
          </a:xfrm>
        </p:spPr>
        <p:txBody>
          <a:bodyPr>
            <a:no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Myriad Pro" panose="020B0503030403020204" pitchFamily="34" charset="0"/>
              </a:rPr>
              <a:t>dirceu@dirceuresende.com</a:t>
            </a:r>
            <a:br>
              <a:rPr lang="pt-BR" sz="2400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br>
              <a:rPr lang="pt-BR" sz="2400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r>
              <a:rPr lang="pt-BR" sz="2400" dirty="0">
                <a:solidFill>
                  <a:schemeClr val="bg1"/>
                </a:solidFill>
                <a:latin typeface="Myriad Pro" panose="020B0503030403020204" pitchFamily="34" charset="0"/>
              </a:rPr>
              <a:t>https://www.dirceuresende.com/</a:t>
            </a:r>
            <a:br>
              <a:rPr lang="pt-BR" sz="2400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br>
              <a:rPr lang="pt-BR" sz="2400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r>
              <a:rPr lang="pt-BR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Telegram</a:t>
            </a:r>
            <a:r>
              <a:rPr lang="pt-BR" sz="2400" dirty="0">
                <a:solidFill>
                  <a:schemeClr val="bg1"/>
                </a:solidFill>
                <a:latin typeface="Myriad Pro" panose="020B0503030403020204" pitchFamily="34" charset="0"/>
              </a:rPr>
              <a:t> e Skype: @</a:t>
            </a:r>
            <a:r>
              <a:rPr lang="pt-BR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dirceuresende</a:t>
            </a:r>
            <a:endParaRPr lang="pt-BR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F26CB0-F27F-495A-9C3F-B08BCEFB320A}"/>
              </a:ext>
            </a:extLst>
          </p:cNvPr>
          <p:cNvSpPr txBox="1">
            <a:spLocks/>
          </p:cNvSpPr>
          <p:nvPr/>
        </p:nvSpPr>
        <p:spPr>
          <a:xfrm>
            <a:off x="7995205" y="1451776"/>
            <a:ext cx="26426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Myriad Pro" panose="020B0503030403020204" pitchFamily="34" charset="0"/>
              </a:rPr>
              <a:t>Contato:</a:t>
            </a:r>
          </a:p>
        </p:txBody>
      </p:sp>
      <p:pic>
        <p:nvPicPr>
          <p:cNvPr id="7" name="Picture 2" descr="Logotipo">
            <a:extLst>
              <a:ext uri="{FF2B5EF4-FFF2-40B4-BE49-F238E27FC236}">
                <a16:creationId xmlns:a16="http://schemas.microsoft.com/office/drawing/2014/main" id="{6300AD05-1EED-4CDD-866D-64212457D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24" y="4406981"/>
            <a:ext cx="1715418" cy="61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CE14CE36-A50C-4B85-AA97-662D2AFDE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929096"/>
              </p:ext>
            </p:extLst>
          </p:nvPr>
        </p:nvGraphicFramePr>
        <p:xfrm>
          <a:off x="1852368" y="5095622"/>
          <a:ext cx="1982961" cy="7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CorelDRAW" r:id="rId5" imgW="831891" imgH="315113" progId="CorelDraw.Graphic.21">
                  <p:embed/>
                </p:oleObj>
              </mc:Choice>
              <mc:Fallback>
                <p:oleObj name="CorelDRAW" r:id="rId5" imgW="831891" imgH="315113" progId="CorelDraw.Graphic.21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CE14CE36-A50C-4B85-AA97-662D2AFDE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2368" y="5095622"/>
                        <a:ext cx="1982961" cy="7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BB7FCF66-498C-424B-8D06-CB5B3C882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046308"/>
              </p:ext>
            </p:extLst>
          </p:nvPr>
        </p:nvGraphicFramePr>
        <p:xfrm>
          <a:off x="748442" y="5979049"/>
          <a:ext cx="1807960" cy="595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CorelDRAW" r:id="rId7" imgW="660069" imgH="217893" progId="CorelDraw.Graphic.21">
                  <p:embed/>
                </p:oleObj>
              </mc:Choice>
              <mc:Fallback>
                <p:oleObj name="CorelDRAW" r:id="rId7" imgW="660069" imgH="217893" progId="CorelDraw.Graphic.21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BB7FCF66-498C-424B-8D06-CB5B3C8826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8442" y="5979049"/>
                        <a:ext cx="1807960" cy="595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27B16787-3B3B-4B41-B44E-D6AF6094CB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197939"/>
              </p:ext>
            </p:extLst>
          </p:nvPr>
        </p:nvGraphicFramePr>
        <p:xfrm>
          <a:off x="3407589" y="6030100"/>
          <a:ext cx="1544888" cy="446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CorelDRAW" r:id="rId9" imgW="654115" imgH="189323" progId="CorelDraw.Graphic.21">
                  <p:embed/>
                </p:oleObj>
              </mc:Choice>
              <mc:Fallback>
                <p:oleObj name="CorelDRAW" r:id="rId9" imgW="654115" imgH="189323" progId="CorelDraw.Graphic.21">
                  <p:embed/>
                  <p:pic>
                    <p:nvPicPr>
                      <p:cNvPr id="10" name="Objeto 9">
                        <a:extLst>
                          <a:ext uri="{FF2B5EF4-FFF2-40B4-BE49-F238E27FC236}">
                            <a16:creationId xmlns:a16="http://schemas.microsoft.com/office/drawing/2014/main" id="{27B16787-3B3B-4B41-B44E-D6AF6094CB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07589" y="6030100"/>
                        <a:ext cx="1544888" cy="446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C566E08C-6FA7-43C3-B812-C72694D3A3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004908"/>
              </p:ext>
            </p:extLst>
          </p:nvPr>
        </p:nvGraphicFramePr>
        <p:xfrm>
          <a:off x="1032419" y="2159774"/>
          <a:ext cx="3575740" cy="823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CorelDRAW" r:id="rId11" imgW="1524284" imgH="351357" progId="CorelDraw.Graphic.21">
                  <p:embed/>
                </p:oleObj>
              </mc:Choice>
              <mc:Fallback>
                <p:oleObj name="CorelDRAW" r:id="rId11" imgW="1524284" imgH="351357" progId="CorelDraw.Graphic.21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C566E08C-6FA7-43C3-B812-C72694D3A3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32419" y="2159774"/>
                        <a:ext cx="3575740" cy="823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9B3940C8-ED62-48F2-B278-0BEAF67D7C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99" y="3191849"/>
            <a:ext cx="1948534" cy="8972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D333E3-906F-4D47-BF45-36CE9D1931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41" y="-178560"/>
            <a:ext cx="2383301" cy="2383301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94D41FD-BD46-418A-9589-389D87179A6F}"/>
              </a:ext>
            </a:extLst>
          </p:cNvPr>
          <p:cNvCxnSpPr>
            <a:cxnSpLocks/>
          </p:cNvCxnSpPr>
          <p:nvPr/>
        </p:nvCxnSpPr>
        <p:spPr>
          <a:xfrm>
            <a:off x="442679" y="1955260"/>
            <a:ext cx="47568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89783FFF-9DFA-4B66-8ACA-ED3FE07C0F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79" y="4415895"/>
            <a:ext cx="2046923" cy="5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6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Agenda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8623EFA-CD5B-4144-AAF1-5FFA6563D3A3}"/>
              </a:ext>
            </a:extLst>
          </p:cNvPr>
          <p:cNvSpPr txBox="1"/>
          <p:nvPr/>
        </p:nvSpPr>
        <p:spPr>
          <a:xfrm>
            <a:off x="519067" y="1809258"/>
            <a:ext cx="51464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 que é Segurança ?</a:t>
            </a:r>
          </a:p>
          <a:p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Sistema operacional / Arquitetura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Permissões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Criptografia / Mascaramento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Armazenamento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3F2B1A4-BEAC-4641-B3CE-050350F10235}"/>
              </a:ext>
            </a:extLst>
          </p:cNvPr>
          <p:cNvSpPr txBox="1"/>
          <p:nvPr/>
        </p:nvSpPr>
        <p:spPr>
          <a:xfrm>
            <a:off x="6242705" y="1791974"/>
            <a:ext cx="4467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LGPD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Surface </a:t>
            </a:r>
            <a:r>
              <a:rPr lang="pt-BR" sz="2400" dirty="0" err="1"/>
              <a:t>Area</a:t>
            </a:r>
            <a:r>
              <a:rPr lang="pt-BR" sz="2400" dirty="0"/>
              <a:t> </a:t>
            </a:r>
            <a:r>
              <a:rPr lang="pt-BR" sz="2400" dirty="0" err="1"/>
              <a:t>Configuration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Usuários e Senhas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Auditoria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Ataques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66134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3209B2-C490-4708-9013-89FD4A14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0D65115-D43B-49D4-9C49-BD2E7B96BC3E}"/>
              </a:ext>
            </a:extLst>
          </p:cNvPr>
          <p:cNvSpPr txBox="1"/>
          <p:nvPr/>
        </p:nvSpPr>
        <p:spPr>
          <a:xfrm>
            <a:off x="594480" y="319186"/>
            <a:ext cx="665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B050"/>
                </a:solidFill>
                <a:latin typeface="Myriad Pro" panose="020B0503030403020204"/>
                <a:ea typeface="Roboto" pitchFamily="2" charset="0"/>
              </a:rPr>
              <a:t>O que é Segurança?</a:t>
            </a:r>
          </a:p>
        </p:txBody>
      </p:sp>
      <p:pic>
        <p:nvPicPr>
          <p:cNvPr id="8" name="Picture 2" descr="Resultado de imagem para secured system">
            <a:extLst>
              <a:ext uri="{FF2B5EF4-FFF2-40B4-BE49-F238E27FC236}">
                <a16:creationId xmlns:a16="http://schemas.microsoft.com/office/drawing/2014/main" id="{9FCFE52C-758F-4725-B06E-7C2018219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96" y="1478323"/>
            <a:ext cx="3372024" cy="17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m para secured system">
            <a:extLst>
              <a:ext uri="{FF2B5EF4-FFF2-40B4-BE49-F238E27FC236}">
                <a16:creationId xmlns:a16="http://schemas.microsoft.com/office/drawing/2014/main" id="{1180ACEF-F3D4-4952-AA9F-05AECB2A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288" y="727824"/>
            <a:ext cx="4118033" cy="23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m para firewall">
            <a:extLst>
              <a:ext uri="{FF2B5EF4-FFF2-40B4-BE49-F238E27FC236}">
                <a16:creationId xmlns:a16="http://schemas.microsoft.com/office/drawing/2014/main" id="{42A14E0E-8D3D-4F12-925A-212E803C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96" y="3676601"/>
            <a:ext cx="3812357" cy="23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Resultado de imagem para sql server crypt">
            <a:extLst>
              <a:ext uri="{FF2B5EF4-FFF2-40B4-BE49-F238E27FC236}">
                <a16:creationId xmlns:a16="http://schemas.microsoft.com/office/drawing/2014/main" id="{C4755400-ECED-45C1-92EE-C8560B5A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171" y="3825961"/>
            <a:ext cx="4414269" cy="166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6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é segurança?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ACC51F-88F0-4C62-B73C-A5BE849E2286}"/>
              </a:ext>
            </a:extLst>
          </p:cNvPr>
          <p:cNvSpPr txBox="1"/>
          <p:nvPr/>
        </p:nvSpPr>
        <p:spPr>
          <a:xfrm>
            <a:off x="523768" y="1584156"/>
            <a:ext cx="1000806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Em termos gerais</a:t>
            </a:r>
            <a:br>
              <a:rPr lang="pt-BR" sz="2400" b="1" dirty="0"/>
            </a:br>
            <a:r>
              <a:rPr lang="pt-BR" sz="2000" dirty="0"/>
              <a:t>Confiança, garantia, firmeza, estabilidade e certeza.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Na segurança da informação</a:t>
            </a:r>
            <a:br>
              <a:rPr lang="pt-BR" sz="2400" b="1" dirty="0"/>
            </a:br>
            <a:r>
              <a:rPr lang="pt-BR" sz="2000" dirty="0"/>
              <a:t>Proteção de um conjunto de dados, sejam eles pessoais ou de uma empresa, para que não sejam consultados, copiados ou alterados por indivíduos não autorizados.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Fundamentos ou Pilares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/>
              <a:t>Confidencialidade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/>
              <a:t>Integridade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/>
              <a:t>Disponibilidade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4555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>
                <a:solidFill>
                  <a:srgbClr val="009245"/>
                </a:solidFill>
                <a:latin typeface="Myriad Pro" panose="020B0503030403020204" pitchFamily="34" charset="0"/>
              </a:rPr>
              <a:t>Pilares da Segurança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71162A-AF6A-4210-87F3-D4543AC6F232}"/>
              </a:ext>
            </a:extLst>
          </p:cNvPr>
          <p:cNvSpPr txBox="1"/>
          <p:nvPr/>
        </p:nvSpPr>
        <p:spPr>
          <a:xfrm>
            <a:off x="479243" y="1584156"/>
            <a:ext cx="100416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Confidencialidade</a:t>
            </a:r>
            <a:endParaRPr lang="pt-BR" sz="2800" b="1" dirty="0"/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000" dirty="0"/>
              <a:t>Somente pessoas autorizadas podem ter acesso</a:t>
            </a:r>
            <a:endParaRPr lang="pt-BR" sz="28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Integridade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000" dirty="0"/>
              <a:t>Dados não podem ser modificados sem autorização</a:t>
            </a:r>
            <a:endParaRPr lang="pt-BR" sz="28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b="1" dirty="0"/>
              <a:t>Disponibilidade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2000" dirty="0"/>
              <a:t>Informação disponível quando necessária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7" name="Picture 2" descr="http://www.tfzseg.com.br/blog/wp-content/uploads/2017/07/unnamed.png">
            <a:extLst>
              <a:ext uri="{FF2B5EF4-FFF2-40B4-BE49-F238E27FC236}">
                <a16:creationId xmlns:a16="http://schemas.microsoft.com/office/drawing/2014/main" id="{ED4938BA-3169-4D42-B83C-EEDAF7431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857" y="1953813"/>
            <a:ext cx="3819150" cy="360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405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Segurança no SQL Server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r>
              <a:rPr lang="pt-BR" sz="2400" b="1" dirty="0">
                <a:solidFill>
                  <a:srgbClr val="009245"/>
                </a:solidFill>
                <a:latin typeface="Myriad Pro" panose="020B0503030403020204" pitchFamily="34" charset="0"/>
              </a:rPr>
              <a:t>LGPD – Lei Geral de Proteção de Dados</a:t>
            </a: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FD72BA4-0B16-4957-8190-3D68495C6725}"/>
              </a:ext>
            </a:extLst>
          </p:cNvPr>
          <p:cNvSpPr/>
          <p:nvPr/>
        </p:nvSpPr>
        <p:spPr>
          <a:xfrm>
            <a:off x="427864" y="1784202"/>
            <a:ext cx="114876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Motivação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Vazamentos de dados pessoais no mundo inteiro (e no Brasil)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000" dirty="0"/>
          </a:p>
          <a:p>
            <a:r>
              <a:rPr lang="pt-BR" sz="2400" b="1" dirty="0"/>
              <a:t>O que muda?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Titular do dado deve </a:t>
            </a:r>
            <a:r>
              <a:rPr lang="pt-BR" sz="2000" b="1" dirty="0"/>
              <a:t>consentir</a:t>
            </a:r>
            <a:r>
              <a:rPr lang="pt-BR" sz="2000" dirty="0"/>
              <a:t> com o armazenamento, tratamento e qualquer compartilhamento dos seus dados, e ter acesso a visualizar, alterar e solicitar exclusão de seus dados pessoais, bem como visualizar tudo o que foi feito com suas informações pessoais</a:t>
            </a:r>
            <a:br>
              <a:rPr lang="pt-BR" sz="2000" dirty="0"/>
            </a:br>
            <a:endParaRPr lang="pt-BR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Tratamento e armazenamento de dados em casos específicos e quando necessário</a:t>
            </a:r>
          </a:p>
          <a:p>
            <a:endParaRPr lang="pt-BR" sz="2000" dirty="0"/>
          </a:p>
          <a:p>
            <a:r>
              <a:rPr lang="pt-BR" sz="2400" b="1" dirty="0"/>
              <a:t>E quem não </a:t>
            </a:r>
            <a:r>
              <a:rPr lang="pt-BR" sz="2400" b="1" dirty="0" err="1"/>
              <a:t>cumpir</a:t>
            </a:r>
            <a:r>
              <a:rPr lang="pt-BR" sz="2400" b="1" dirty="0"/>
              <a:t> a lei?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/>
              <a:t>Multa de até 2% do faturamento do ano anterior (limitado a R$ 50 milhões </a:t>
            </a:r>
            <a:r>
              <a:rPr lang="pt-BR" sz="2000" u="sng" dirty="0"/>
              <a:t>por infração</a:t>
            </a:r>
            <a:r>
              <a:rPr lang="pt-B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51209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1018</Words>
  <Application>Microsoft Office PowerPoint</Application>
  <PresentationFormat>Widescreen</PresentationFormat>
  <Paragraphs>233</Paragraphs>
  <Slides>46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Myriad Pro</vt:lpstr>
      <vt:lpstr>Roboto</vt:lpstr>
      <vt:lpstr>Trebuchet MS</vt:lpstr>
      <vt:lpstr>Wingdings</vt:lpstr>
      <vt:lpstr>Tema do Office</vt:lpstr>
      <vt:lpstr>CorelDRAW</vt:lpstr>
      <vt:lpstr>Segurança no SQL Server - Você está deixando a chave sob o tapete?</vt:lpstr>
      <vt:lpstr>SQL Rock – Hoje!! – 21h</vt:lpstr>
      <vt:lpstr>Obrigado aos Nossos Patrocinadores </vt:lpstr>
      <vt:lpstr>Segurança no SQL Server Sobre o palestrante</vt:lpstr>
      <vt:lpstr>Segurança no SQL Server Agenda</vt:lpstr>
      <vt:lpstr>Apresentação do PowerPoint</vt:lpstr>
      <vt:lpstr>Segurança no SQL Server O que é segurança?</vt:lpstr>
      <vt:lpstr>Segurança no SQL Server Pilares da Segurança</vt:lpstr>
      <vt:lpstr>Segurança no SQL Server LGPD – Lei Geral de Proteção de Dados</vt:lpstr>
      <vt:lpstr>Segurança no SQL Server LGPD – Lei Geral de Proteção de Dados</vt:lpstr>
      <vt:lpstr>Segurança no SQL Server LGPD – Lei Geral de Proteção de Dados</vt:lpstr>
      <vt:lpstr>Apresentação do PowerPoint</vt:lpstr>
      <vt:lpstr>Segurança no SQL Server Sistema operacional / Arquitetura</vt:lpstr>
      <vt:lpstr>Segurança no SQL Server Sistema operacional / Arquitetura</vt:lpstr>
      <vt:lpstr>Segurança no SQL Server Sistema operacional / Arquitetura</vt:lpstr>
      <vt:lpstr>Segurança no SQL Server Sistema operacional / Arquitetura</vt:lpstr>
      <vt:lpstr>Segurança no SQL Server Sistema operacional / Arquitetura</vt:lpstr>
      <vt:lpstr>Segurança no SQL Server Surface Area Configuration</vt:lpstr>
      <vt:lpstr>Segurança no SQL Server Surface Area Configuration</vt:lpstr>
      <vt:lpstr>Segurança no SQL Server Surface Area Configuration</vt:lpstr>
      <vt:lpstr>Segurança no SQL Server Permissões</vt:lpstr>
      <vt:lpstr>Segurança no SQL Server Permissões</vt:lpstr>
      <vt:lpstr>Segurança no SQL Server Permissões</vt:lpstr>
      <vt:lpstr>Segurança no SQL Server Permissões</vt:lpstr>
      <vt:lpstr>Segurança no SQL Server Permissões</vt:lpstr>
      <vt:lpstr>Segurança no SQL Server Criptografia e Mascaramento</vt:lpstr>
      <vt:lpstr>Segurança no SQL Server Criptografia e Mascaramento</vt:lpstr>
      <vt:lpstr>Segurança no SQL Server Criptografia e Mascaramento</vt:lpstr>
      <vt:lpstr>Segurança no SQL Server Criptografia e Mascaramento</vt:lpstr>
      <vt:lpstr>Segurança no SQL Server Auditoria</vt:lpstr>
      <vt:lpstr>Segurança no SQL Server Auditoria</vt:lpstr>
      <vt:lpstr>Segurança no SQL Server Armazenamento</vt:lpstr>
      <vt:lpstr>Segurança no SQL Server Armazenamento</vt:lpstr>
      <vt:lpstr>Segurança no SQL Server Armazenamento</vt:lpstr>
      <vt:lpstr>Segurança no SQL Server Ataques</vt:lpstr>
      <vt:lpstr>Segurança no SQL Server Ataques</vt:lpstr>
      <vt:lpstr>Segurança no SQL Server Ataques</vt:lpstr>
      <vt:lpstr>Segurança no SQL Server Ataques</vt:lpstr>
      <vt:lpstr>Segurança no SQL Server Ataques</vt:lpstr>
      <vt:lpstr>Segurança no SQL Server Análise do Ambiente</vt:lpstr>
      <vt:lpstr>Segurança no SQL Server Análise do Ambiente</vt:lpstr>
      <vt:lpstr>Segurança no SQL Server Análise do Ambiente</vt:lpstr>
      <vt:lpstr>Segurança no SQL Server Desafio</vt:lpstr>
      <vt:lpstr>Segurança no SQL Server Referências</vt:lpstr>
      <vt:lpstr>SQL Rock – Hoje!! – 21h</vt:lpstr>
      <vt:lpstr>dirceu@dirceuresende.com  https://www.dirceuresende.com/  Telegram e Skype: @dirceuresende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palestra</dc:title>
  <dc:creator>Letícia Carvalho</dc:creator>
  <cp:lastModifiedBy>Dirceu Resende</cp:lastModifiedBy>
  <cp:revision>18</cp:revision>
  <dcterms:created xsi:type="dcterms:W3CDTF">2019-08-28T12:22:20Z</dcterms:created>
  <dcterms:modified xsi:type="dcterms:W3CDTF">2019-09-28T10:47:50Z</dcterms:modified>
</cp:coreProperties>
</file>